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4" r:id="rId5"/>
    <p:sldId id="302" r:id="rId6"/>
    <p:sldId id="285" r:id="rId7"/>
    <p:sldId id="286" r:id="rId8"/>
    <p:sldId id="287" r:id="rId9"/>
    <p:sldId id="296" r:id="rId10"/>
    <p:sldId id="289" r:id="rId11"/>
    <p:sldId id="288" r:id="rId12"/>
    <p:sldId id="297" r:id="rId13"/>
    <p:sldId id="298" r:id="rId14"/>
    <p:sldId id="293" r:id="rId15"/>
    <p:sldId id="292" r:id="rId16"/>
    <p:sldId id="301" r:id="rId17"/>
    <p:sldId id="294" r:id="rId18"/>
    <p:sldId id="299" r:id="rId19"/>
    <p:sldId id="300" r:id="rId20"/>
    <p:sldId id="295" r:id="rId21"/>
    <p:sldId id="30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7C54"/>
    <a:srgbClr val="74AF71"/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0" d="100"/>
          <a:sy n="80" d="100"/>
        </p:scale>
        <p:origin x="58" y="173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977153"/>
            <a:ext cx="5090160" cy="1559859"/>
          </a:xfrm>
        </p:spPr>
        <p:txBody>
          <a:bodyPr/>
          <a:lstStyle/>
          <a:p>
            <a:pPr algn="l"/>
            <a:r>
              <a:rPr lang="en-IN" sz="3600" b="0" i="0" dirty="0">
                <a:solidFill>
                  <a:srgbClr val="262626"/>
                </a:solidFill>
                <a:effectLst/>
                <a:latin typeface="Noto Serif" panose="02020600060500020200" pitchFamily="18" charset="0"/>
              </a:rPr>
              <a:t>Environment &amp; SDG Himalaya Fellowship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422DA02-02FF-D177-6C0E-8BFCE458CA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" r="38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4BD54C-D669-78CA-DF22-174CBA9E5D3E}"/>
              </a:ext>
            </a:extLst>
          </p:cNvPr>
          <p:cNvSpPr txBox="1"/>
          <p:nvPr/>
        </p:nvSpPr>
        <p:spPr>
          <a:xfrm>
            <a:off x="1972235" y="2971800"/>
            <a:ext cx="4580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Made By:</a:t>
            </a:r>
          </a:p>
          <a:p>
            <a:r>
              <a:rPr lang="en-IN" dirty="0"/>
              <a:t>               Ujesh Sisodia               500091882</a:t>
            </a:r>
          </a:p>
          <a:p>
            <a:r>
              <a:rPr lang="en-IN" dirty="0"/>
              <a:t>               Hitendra Sisodia          500091910</a:t>
            </a:r>
          </a:p>
          <a:p>
            <a:r>
              <a:rPr lang="en-IN" dirty="0"/>
              <a:t>               Anirudh Srinivasan      500091739</a:t>
            </a:r>
          </a:p>
          <a:p>
            <a:r>
              <a:rPr lang="en-IN" dirty="0"/>
              <a:t>               Priyanshu Tandon        500091901</a:t>
            </a:r>
          </a:p>
          <a:p>
            <a:r>
              <a:rPr lang="en-IN" dirty="0"/>
              <a:t>               Kartikay Kanojia          500090998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876" y="628247"/>
            <a:ext cx="5962247" cy="1901952"/>
          </a:xfrm>
        </p:spPr>
        <p:txBody>
          <a:bodyPr/>
          <a:lstStyle/>
          <a:p>
            <a:r>
              <a:rPr lang="en-US" dirty="0"/>
              <a:t>Mitigation Measures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3074" name="Picture 2" descr="Different mitigating measure to prevent water pollution. | Download  Scientific Diagram">
            <a:extLst>
              <a:ext uri="{FF2B5EF4-FFF2-40B4-BE49-F238E27FC236}">
                <a16:creationId xmlns:a16="http://schemas.microsoft.com/office/drawing/2014/main" id="{8AD931DC-8456-2526-033D-416FA24A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78" y="2121447"/>
            <a:ext cx="3356443" cy="33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32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Resultant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River pollution is a complex environment issue that affects both developed and developing countries worldwide.</a:t>
            </a:r>
          </a:p>
          <a:p>
            <a:r>
              <a:rPr lang="en-US" dirty="0"/>
              <a:t>​</a:t>
            </a:r>
            <a:br>
              <a:rPr lang="en-US" dirty="0"/>
            </a:br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0929C-496C-419D-93BC-D4ABBE462EF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Univers Condensed Light (Body)"/>
              </a:rPr>
              <a:t>The impact of river pollution can vary from one location to another, depending on the type and amount of pollutants present in the water.</a:t>
            </a:r>
            <a:endParaRPr lang="en-US" dirty="0">
              <a:latin typeface="Univers Condensed Light (Body)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5E498-99B3-E3F4-A9B8-F11B4B9B0F2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Univers Condensed Light (Body)"/>
              </a:rPr>
              <a:t>Efforts to address river pollution have been ongoing for decades, but much more needs to be done.</a:t>
            </a:r>
            <a:endParaRPr lang="en-US" dirty="0">
              <a:latin typeface="Univers Condensed Light (Body)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0C03D-A44F-9200-38EF-511EBAA15DF6}"/>
              </a:ext>
            </a:extLst>
          </p:cNvPr>
          <p:cNvSpPr txBox="1"/>
          <p:nvPr/>
        </p:nvSpPr>
        <p:spPr>
          <a:xfrm>
            <a:off x="4529613" y="2496704"/>
            <a:ext cx="58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 (Headings)"/>
              </a:rPr>
              <a:t>Interpret the Results</a:t>
            </a:r>
            <a:endParaRPr lang="en-IN" sz="2400" dirty="0">
              <a:latin typeface="Century Gothic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C6ED3-01B1-AACB-0FD0-0294F841171F}"/>
              </a:ext>
            </a:extLst>
          </p:cNvPr>
          <p:cNvSpPr txBox="1"/>
          <p:nvPr/>
        </p:nvSpPr>
        <p:spPr>
          <a:xfrm>
            <a:off x="6827520" y="38481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28A2D-813D-80D5-B93A-8FCFBD41BA25}"/>
              </a:ext>
            </a:extLst>
          </p:cNvPr>
          <p:cNvSpPr txBox="1"/>
          <p:nvPr/>
        </p:nvSpPr>
        <p:spPr>
          <a:xfrm>
            <a:off x="4891563" y="4444339"/>
            <a:ext cx="58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effectLst/>
                <a:latin typeface="Century Gothic (Headings)"/>
              </a:rPr>
              <a:t>Analyze data</a:t>
            </a:r>
            <a:endParaRPr lang="en-IN" sz="2400" dirty="0"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A78422D-0122-1218-F0A5-9EF64D22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0C03D-A44F-9200-38EF-511EBAA15DF6}"/>
              </a:ext>
            </a:extLst>
          </p:cNvPr>
          <p:cNvSpPr txBox="1"/>
          <p:nvPr/>
        </p:nvSpPr>
        <p:spPr>
          <a:xfrm>
            <a:off x="3472338" y="2442143"/>
            <a:ext cx="58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effectLst/>
                <a:latin typeface="Century Gothic (Headings)"/>
              </a:rPr>
              <a:t>Identify the objective of the project</a:t>
            </a:r>
            <a:endParaRPr lang="en-IN" sz="2400" dirty="0">
              <a:latin typeface="Century Gothic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C6ED3-01B1-AACB-0FD0-0294F841171F}"/>
              </a:ext>
            </a:extLst>
          </p:cNvPr>
          <p:cNvSpPr txBox="1"/>
          <p:nvPr/>
        </p:nvSpPr>
        <p:spPr>
          <a:xfrm>
            <a:off x="6827520" y="38481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28A2D-813D-80D5-B93A-8FCFBD41BA25}"/>
              </a:ext>
            </a:extLst>
          </p:cNvPr>
          <p:cNvSpPr txBox="1"/>
          <p:nvPr/>
        </p:nvSpPr>
        <p:spPr>
          <a:xfrm>
            <a:off x="3882151" y="4458593"/>
            <a:ext cx="58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dirty="0">
                <a:effectLst/>
                <a:latin typeface="Century Gothic (Headings)"/>
              </a:rPr>
              <a:t>Conduct a literature review</a:t>
            </a:r>
            <a:endParaRPr lang="en-IN" sz="2400" dirty="0"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979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88" y="1618384"/>
            <a:ext cx="4959821" cy="1187569"/>
          </a:xfrm>
        </p:spPr>
        <p:txBody>
          <a:bodyPr/>
          <a:lstStyle/>
          <a:p>
            <a:r>
              <a:rPr lang="en-US" sz="2400" b="1" dirty="0"/>
              <a:t>Conclusion and Recommendation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erious environmental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A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ffects water bodies worldwide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ources of river pollution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öhne"/>
              </a:rPr>
              <a:t>Impacts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 of river pollution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D5BCE84-8075-AA24-1D30-7D649F649B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835" r="288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F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88" y="1618384"/>
            <a:ext cx="4959821" cy="1187569"/>
          </a:xfrm>
        </p:spPr>
        <p:txBody>
          <a:bodyPr/>
          <a:lstStyle/>
          <a:p>
            <a:r>
              <a:rPr lang="en-US" sz="2400" b="1" dirty="0"/>
              <a:t>Conclusion and Recommendation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Strengthen regulations and policies</a:t>
            </a:r>
          </a:p>
          <a:p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Increase funding for pollution control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Educate the public</a:t>
            </a:r>
          </a:p>
          <a:p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Promote natural solutions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B8F6904-BF76-BB3A-17BF-A4A0FA3D54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172" r="301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346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22F4-67A8-AE3B-D75B-FFD6902E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Reference and Bibliography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ABECB-B5B5-AE12-03BD-13E4EFD2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A25DE-001A-C7F2-DFD1-178E0750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532D0-F7A2-8CFE-18B8-448C4C07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E8B58-AFEA-1D7F-8622-9914E774EED4}"/>
              </a:ext>
            </a:extLst>
          </p:cNvPr>
          <p:cNvSpPr txBox="1"/>
          <p:nvPr/>
        </p:nvSpPr>
        <p:spPr>
          <a:xfrm>
            <a:off x="2007060" y="1685927"/>
            <a:ext cx="8177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Vymazal</a:t>
            </a:r>
            <a:r>
              <a:rPr lang="en-IN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, J. (2017). River water quality: The role of riparian vegetation buffers. International Journal of Environmental Research and Public Health, 14(10), 1206.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chemeClr val="accent6">
                  <a:lumMod val="75000"/>
                </a:schemeClr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Hejazi, R., </a:t>
            </a:r>
            <a:r>
              <a:rPr lang="en-IN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Hajrasouliha</a:t>
            </a:r>
            <a:r>
              <a:rPr lang="en-IN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, I., &amp; </a:t>
            </a:r>
            <a:r>
              <a:rPr lang="en-IN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Kazemi</a:t>
            </a:r>
            <a:r>
              <a:rPr lang="en-IN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, Z. (2020). River pollution and its environmental impacts. Environmental Science and Pollution Research, 27(8), 7926-7936.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chemeClr val="accent6">
                  <a:lumMod val="75000"/>
                </a:schemeClr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Kumar, S., &amp; Malhotra, S. K. (2019). Assessment of River Pollution: A Review of Selected Indices. Journal of Environmental Science and Engineering, 61(1), 1-17.</a:t>
            </a:r>
          </a:p>
          <a:p>
            <a:pPr algn="l">
              <a:buFont typeface="+mj-lt"/>
              <a:buAutoNum type="arabicPeriod"/>
            </a:pPr>
            <a:endParaRPr lang="en-IN" b="0" i="0" dirty="0">
              <a:solidFill>
                <a:schemeClr val="accent6">
                  <a:lumMod val="75000"/>
                </a:schemeClr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b="0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Jabeen, H., Iqbal, S., &amp; Shah, M. H. (2020). Water pollution: Major sources, management, and recent developments in analytical methods. Environmental Monitoring and Assessment, 192(2), 77.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10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88F272A-80BA-40CE-4667-2C475C189A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609" r="186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977153"/>
            <a:ext cx="5090160" cy="1559859"/>
          </a:xfrm>
        </p:spPr>
        <p:txBody>
          <a:bodyPr/>
          <a:lstStyle/>
          <a:p>
            <a:pPr algn="l"/>
            <a:r>
              <a:rPr lang="en-IN" sz="3600" b="0" i="0" dirty="0">
                <a:solidFill>
                  <a:srgbClr val="262626"/>
                </a:solidFill>
                <a:effectLst/>
                <a:latin typeface="Noto Serif" panose="02020600060500020200" pitchFamily="18" charset="0"/>
              </a:rPr>
              <a:t>Environment &amp; SDG Himalaya Fellowship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BD54C-D669-78CA-DF22-174CBA9E5D3E}"/>
              </a:ext>
            </a:extLst>
          </p:cNvPr>
          <p:cNvSpPr txBox="1"/>
          <p:nvPr/>
        </p:nvSpPr>
        <p:spPr>
          <a:xfrm>
            <a:off x="1972235" y="2971800"/>
            <a:ext cx="4580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Made By:</a:t>
            </a:r>
          </a:p>
          <a:p>
            <a:r>
              <a:rPr lang="en-IN" dirty="0"/>
              <a:t>               Ujesh Sisodia               500091882</a:t>
            </a:r>
          </a:p>
          <a:p>
            <a:r>
              <a:rPr lang="en-IN" dirty="0"/>
              <a:t>               Hitendra Sisodia          500091910</a:t>
            </a:r>
          </a:p>
          <a:p>
            <a:r>
              <a:rPr lang="en-IN" dirty="0"/>
              <a:t>               Anirudh Srinivasan      500091739</a:t>
            </a:r>
          </a:p>
          <a:p>
            <a:r>
              <a:rPr lang="en-IN" dirty="0"/>
              <a:t>               Priyanshu Tandon        500091901</a:t>
            </a:r>
          </a:p>
          <a:p>
            <a:r>
              <a:rPr lang="en-IN" dirty="0"/>
              <a:t>               Kartikay Kanojia          500090998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30A95BB-08BC-5A50-391F-FE28C364F1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8118" r="28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372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1255059"/>
            <a:ext cx="5278419" cy="3331643"/>
          </a:xfrm>
        </p:spPr>
        <p:txBody>
          <a:bodyPr/>
          <a:lstStyle/>
          <a:p>
            <a:pPr algn="l"/>
            <a:r>
              <a:rPr lang="en-IN" b="0" i="0" dirty="0">
                <a:solidFill>
                  <a:srgbClr val="262626"/>
                </a:solidFill>
                <a:effectLst/>
                <a:latin typeface="Noto Serif" panose="02020600060500020200" pitchFamily="18" charset="0"/>
              </a:rPr>
              <a:t>Environment &amp; SDG Himalaya Fellowship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422DA02-02FF-D177-6C0E-8BFCE458CA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" r="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27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741868" cy="1938528"/>
          </a:xfrm>
        </p:spPr>
        <p:txBody>
          <a:bodyPr/>
          <a:lstStyle/>
          <a:p>
            <a:r>
              <a:rPr lang="en-US" dirty="0"/>
              <a:t>River Pollution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A1E1782-D6F1-7686-FA5B-FF28F7685B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878" r="168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54495" y="4319944"/>
            <a:ext cx="2474980" cy="1121632"/>
          </a:xfrm>
        </p:spPr>
        <p:txBody>
          <a:bodyPr/>
          <a:lstStyle/>
          <a:p>
            <a:r>
              <a:rPr lang="en-US" dirty="0"/>
              <a:t>Conclusion and Recommendation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2859383" cy="2130552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Univers Condensed Light (Body)"/>
              </a:rPr>
              <a:t>Rivers are a vital source of freshwater.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>
                <a:latin typeface="Univers Condensed Light (Body)"/>
              </a:rPr>
              <a:t>P</a:t>
            </a:r>
            <a:r>
              <a:rPr lang="en-US" b="0" i="0" dirty="0">
                <a:effectLst/>
                <a:latin typeface="Univers Condensed Light (Body)"/>
              </a:rPr>
              <a:t>lay a crucial role in sustaining the natural environment.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Univers Condensed Light (Body)"/>
              </a:rPr>
              <a:t>River pollution is a significant environmental issue.</a:t>
            </a:r>
            <a:endParaRPr lang="en-US" dirty="0">
              <a:latin typeface="Univers Condensed Light (Body)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3BF4D62-5CC8-2C59-40FF-F651067655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4023" r="34023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0C4892-0A61-38CE-026F-78A872E35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10" y="2903364"/>
            <a:ext cx="2601543" cy="21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07" y="1947672"/>
            <a:ext cx="4028739" cy="2862072"/>
          </a:xfrm>
        </p:spPr>
        <p:txBody>
          <a:bodyPr/>
          <a:lstStyle/>
          <a:p>
            <a:r>
              <a:rPr lang="en-US" dirty="0"/>
              <a:t>Objective 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3" y="600456"/>
            <a:ext cx="5337407" cy="338328"/>
          </a:xfrm>
        </p:spPr>
        <p:txBody>
          <a:bodyPr/>
          <a:lstStyle/>
          <a:p>
            <a:r>
              <a:rPr lang="en-IN" i="0" dirty="0">
                <a:effectLst/>
                <a:latin typeface="Century Gothic (Headings)"/>
              </a:rPr>
              <a:t>Protecting human health </a:t>
            </a:r>
            <a:endParaRPr lang="en-US" dirty="0">
              <a:latin typeface="Century Gothic (Headings)"/>
            </a:endParaRPr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3" y="1746504"/>
            <a:ext cx="5722889" cy="338328"/>
          </a:xfrm>
        </p:spPr>
        <p:txBody>
          <a:bodyPr/>
          <a:lstStyle/>
          <a:p>
            <a:r>
              <a:rPr lang="en-IN" i="0" dirty="0">
                <a:effectLst/>
                <a:latin typeface="Century Gothic (Headings)"/>
              </a:rPr>
              <a:t>Improving water quality and access to clean water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i="0" dirty="0">
                <a:effectLst/>
                <a:latin typeface="Century Gothic (Headings)"/>
              </a:rPr>
              <a:t>Protecting the environment</a:t>
            </a:r>
          </a:p>
          <a:p>
            <a:endParaRPr lang="en-US" dirty="0"/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3" y="4471416"/>
            <a:ext cx="3840480" cy="338328"/>
          </a:xfrm>
        </p:spPr>
        <p:txBody>
          <a:bodyPr/>
          <a:lstStyle/>
          <a:p>
            <a:r>
              <a:rPr lang="en-IN" i="0" dirty="0">
                <a:effectLst/>
                <a:latin typeface="Century Gothic (Headings)"/>
              </a:rPr>
              <a:t>Protecting aquatic life</a:t>
            </a:r>
          </a:p>
          <a:p>
            <a:endParaRPr lang="en-US" dirty="0"/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5131218" cy="338328"/>
          </a:xfrm>
        </p:spPr>
        <p:txBody>
          <a:bodyPr/>
          <a:lstStyle/>
          <a:p>
            <a:r>
              <a:rPr lang="en-US" dirty="0"/>
              <a:t>Aware people about River pollution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EB4F8-E23C-19E1-F2D9-01255B99A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1918" y="4008573"/>
            <a:ext cx="1380965" cy="1392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9C9CD-D52E-9853-7A0A-B900E03FE2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33" t="5154" r="17668" b="27007"/>
          <a:stretch/>
        </p:blipFill>
        <p:spPr>
          <a:xfrm>
            <a:off x="10799896" y="47917"/>
            <a:ext cx="1458194" cy="15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 (Headings)"/>
              </a:rPr>
              <a:t>Sources of River Pollution</a:t>
            </a:r>
            <a:endParaRPr lang="en-US" dirty="0">
              <a:latin typeface="Century Gothic (Headings)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 (Headings)"/>
              </a:rPr>
              <a:t>Impacts of River Pollution</a:t>
            </a:r>
            <a:endParaRPr lang="en-US" altLang="zh-CN" dirty="0">
              <a:latin typeface="Century Gothic (Headings)"/>
            </a:endParaRP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i="0" dirty="0">
                <a:solidFill>
                  <a:schemeClr val="accent6">
                    <a:lumMod val="75000"/>
                  </a:schemeClr>
                </a:solidFill>
                <a:effectLst/>
                <a:latin typeface="Century Gothic (Headings)"/>
              </a:rPr>
              <a:t>Mitigation Measures</a:t>
            </a:r>
            <a:endParaRPr lang="en-US" altLang="zh-CN" dirty="0">
              <a:latin typeface="Century Gothic (Headings)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1"/>
            <a:endParaRPr lang="en-US" altLang="zh-CN" dirty="0"/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024" y="628247"/>
            <a:ext cx="6473952" cy="1901952"/>
          </a:xfrm>
        </p:spPr>
        <p:txBody>
          <a:bodyPr/>
          <a:lstStyle/>
          <a:p>
            <a:r>
              <a:rPr lang="en-US" dirty="0"/>
              <a:t>Sources of River pollution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26" name="Picture 2" descr="Pollution Photos, Download The BEST Free Pollution Stock Photos &amp; HD Images">
            <a:extLst>
              <a:ext uri="{FF2B5EF4-FFF2-40B4-BE49-F238E27FC236}">
                <a16:creationId xmlns:a16="http://schemas.microsoft.com/office/drawing/2014/main" id="{652B26AC-C1C1-3C42-69C2-EAF3EFEB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899" y="2283444"/>
            <a:ext cx="3807311" cy="253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8,600+ Factory Water Pollution Stock Photos, Pictures &amp; Royalty-Free Images  - iStock">
            <a:extLst>
              <a:ext uri="{FF2B5EF4-FFF2-40B4-BE49-F238E27FC236}">
                <a16:creationId xmlns:a16="http://schemas.microsoft.com/office/drawing/2014/main" id="{AF80BCBD-EDCE-FE64-EB16-7901E2ABC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15" y="2283444"/>
            <a:ext cx="3769766" cy="253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024" y="628247"/>
            <a:ext cx="6473952" cy="1901952"/>
          </a:xfrm>
        </p:spPr>
        <p:txBody>
          <a:bodyPr/>
          <a:lstStyle/>
          <a:p>
            <a:r>
              <a:rPr lang="en-US" dirty="0"/>
              <a:t>Impacts of River Pollution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2050" name="Picture 2" descr="Dead Fish Floating Surface Water Pollution ภาพสต็อก 292967300 | Shutterstock">
            <a:extLst>
              <a:ext uri="{FF2B5EF4-FFF2-40B4-BE49-F238E27FC236}">
                <a16:creationId xmlns:a16="http://schemas.microsoft.com/office/drawing/2014/main" id="{191676F6-FE9B-2B0C-1D4B-F300C83C9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1"/>
          <a:stretch/>
        </p:blipFill>
        <p:spPr bwMode="auto">
          <a:xfrm>
            <a:off x="1569384" y="2328583"/>
            <a:ext cx="3800475" cy="244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does water pollution affect human health?">
            <a:extLst>
              <a:ext uri="{FF2B5EF4-FFF2-40B4-BE49-F238E27FC236}">
                <a16:creationId xmlns:a16="http://schemas.microsoft.com/office/drawing/2014/main" id="{7EF0920C-0041-1D6B-0138-5EBC93FB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34" y="2328583"/>
            <a:ext cx="3281081" cy="246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9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{94402F09-E3D6-4AB2-A1AD-FF1D4C973FB7}tf11429527_win32</Template>
  <TotalTime>156</TotalTime>
  <Words>457</Words>
  <Application>Microsoft Office PowerPoint</Application>
  <PresentationFormat>Widescreen</PresentationFormat>
  <Paragraphs>113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Century Gothic</vt:lpstr>
      <vt:lpstr>Century Gothic (Headings)</vt:lpstr>
      <vt:lpstr>Karla</vt:lpstr>
      <vt:lpstr>Noto Serif</vt:lpstr>
      <vt:lpstr>Söhne</vt:lpstr>
      <vt:lpstr>Univers Condensed Light</vt:lpstr>
      <vt:lpstr>Univers Condensed Light (Body)</vt:lpstr>
      <vt:lpstr>Office Theme</vt:lpstr>
      <vt:lpstr>Environment &amp; SDG Himalaya Fellowship</vt:lpstr>
      <vt:lpstr>Environment &amp; SDG Himalaya Fellowship</vt:lpstr>
      <vt:lpstr>River Pollution</vt:lpstr>
      <vt:lpstr>Agenda</vt:lpstr>
      <vt:lpstr>Introduction </vt:lpstr>
      <vt:lpstr>Objective </vt:lpstr>
      <vt:lpstr>Literature Review</vt:lpstr>
      <vt:lpstr>Sources of River pollution</vt:lpstr>
      <vt:lpstr>Impacts of River Pollution</vt:lpstr>
      <vt:lpstr>Mitigation Measures</vt:lpstr>
      <vt:lpstr>Resultant Discussion</vt:lpstr>
      <vt:lpstr>Methodology</vt:lpstr>
      <vt:lpstr>Methodology</vt:lpstr>
      <vt:lpstr>Conclusion and Recommendation </vt:lpstr>
      <vt:lpstr>Conclusion and Recommendation </vt:lpstr>
      <vt:lpstr>Reference and Bibliography</vt:lpstr>
      <vt:lpstr>Thank you !</vt:lpstr>
      <vt:lpstr>Environment &amp; SDG Himalaya Fellowship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 &amp; SDG Himalaya Fellowship</dc:title>
  <dc:creator>UJESH SISODIA</dc:creator>
  <cp:lastModifiedBy>UJESH SISODIA</cp:lastModifiedBy>
  <cp:revision>3</cp:revision>
  <dcterms:created xsi:type="dcterms:W3CDTF">2023-04-28T06:42:35Z</dcterms:created>
  <dcterms:modified xsi:type="dcterms:W3CDTF">2023-04-29T17:01:25Z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